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0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99" r:id="rId9"/>
    <p:sldId id="300" r:id="rId10"/>
    <p:sldId id="305" r:id="rId11"/>
    <p:sldId id="297" r:id="rId12"/>
    <p:sldId id="301" r:id="rId13"/>
    <p:sldId id="302" r:id="rId14"/>
    <p:sldId id="304" r:id="rId15"/>
    <p:sldId id="303" r:id="rId16"/>
    <p:sldId id="306" r:id="rId17"/>
    <p:sldId id="307" r:id="rId18"/>
    <p:sldId id="278" r:id="rId19"/>
  </p:sldIdLst>
  <p:sldSz cx="9144000" cy="5143500" type="screen16x9"/>
  <p:notesSz cx="6858000" cy="9144000"/>
  <p:embeddedFontLst>
    <p:embeddedFont>
      <p:font typeface="Advent Pro SemiBold" panose="020B0604020202020204" charset="0"/>
      <p:regular r:id="rId21"/>
      <p:bold r:id="rId22"/>
      <p:italic r:id="rId23"/>
      <p:boldItalic r:id="rId24"/>
    </p:embeddedFont>
    <p:embeddedFont>
      <p:font typeface="Cambria Math" panose="02040503050406030204" pitchFamily="18" charset="0"/>
      <p:regular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Fira Sans Condensed Medium" panose="020B0603050000020004" pitchFamily="34" charset="0"/>
      <p:regular r:id="rId30"/>
      <p:bold r:id="rId31"/>
      <p:italic r:id="rId32"/>
      <p:boldItalic r:id="rId33"/>
    </p:embeddedFont>
    <p:embeddedFont>
      <p:font typeface="Fira Sans Extra Condensed Medium" panose="020B0604020202020204" charset="0"/>
      <p:regular r:id="rId34"/>
      <p:bold r:id="rId35"/>
      <p:italic r:id="rId36"/>
      <p:boldItalic r:id="rId37"/>
    </p:embeddedFont>
    <p:embeddedFont>
      <p:font typeface="Maven Pro" panose="020B0604020202020204" charset="0"/>
      <p:regular r:id="rId38"/>
      <p:bold r:id="rId39"/>
    </p:embeddedFont>
    <p:embeddedFont>
      <p:font typeface="Share Tech" panose="020B0604020202020204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9C7B1B-010A-4C28-8FCB-5F3185AECB7A}">
  <a:tblStyle styleId="{799C7B1B-010A-4C28-8FCB-5F3185AECB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9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>
          <a:extLst>
            <a:ext uri="{FF2B5EF4-FFF2-40B4-BE49-F238E27FC236}">
              <a16:creationId xmlns:a16="http://schemas.microsoft.com/office/drawing/2014/main" id="{0EFC4BF1-211E-3F3E-7A7F-847C957ED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>
            <a:extLst>
              <a:ext uri="{FF2B5EF4-FFF2-40B4-BE49-F238E27FC236}">
                <a16:creationId xmlns:a16="http://schemas.microsoft.com/office/drawing/2014/main" id="{EA2808B6-D83D-E47A-08E3-93B0AC11C3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>
            <a:extLst>
              <a:ext uri="{FF2B5EF4-FFF2-40B4-BE49-F238E27FC236}">
                <a16:creationId xmlns:a16="http://schemas.microsoft.com/office/drawing/2014/main" id="{03686045-321C-52F1-532C-9CE436C1B2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10979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>
          <a:extLst>
            <a:ext uri="{FF2B5EF4-FFF2-40B4-BE49-F238E27FC236}">
              <a16:creationId xmlns:a16="http://schemas.microsoft.com/office/drawing/2014/main" id="{9908957D-EFEB-4550-45EB-DC39DFED8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>
            <a:extLst>
              <a:ext uri="{FF2B5EF4-FFF2-40B4-BE49-F238E27FC236}">
                <a16:creationId xmlns:a16="http://schemas.microsoft.com/office/drawing/2014/main" id="{34724C35-B860-D7AD-C5AF-789FDE21B0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>
            <a:extLst>
              <a:ext uri="{FF2B5EF4-FFF2-40B4-BE49-F238E27FC236}">
                <a16:creationId xmlns:a16="http://schemas.microsoft.com/office/drawing/2014/main" id="{440EBC40-9CD8-A1DA-2B0D-A175F16667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599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6" name="Google Shape;376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59" r:id="rId6"/>
    <p:sldLayoutId id="2147483663" r:id="rId7"/>
    <p:sldLayoutId id="2147483665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L_j4lRvF3Q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SELF </a:t>
            </a:r>
            <a:r>
              <a:rPr lang="en" dirty="0">
                <a:solidFill>
                  <a:schemeClr val="accent2">
                    <a:lumMod val="75000"/>
                  </a:schemeClr>
                </a:solidFill>
              </a:rPr>
              <a:t>BALANCING 1AXIS</a:t>
            </a:r>
            <a:br>
              <a:rPr lang="en" dirty="0"/>
            </a:br>
            <a:r>
              <a:rPr lang="en" dirty="0"/>
              <a:t>DRONE</a:t>
            </a:r>
            <a:endParaRPr dirty="0"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0" name="Google Shape;450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6" name="Google Shape;456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>
          <a:extLst>
            <a:ext uri="{FF2B5EF4-FFF2-40B4-BE49-F238E27FC236}">
              <a16:creationId xmlns:a16="http://schemas.microsoft.com/office/drawing/2014/main" id="{B2369409-0F87-C73D-AB51-777297D33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>
            <a:extLst>
              <a:ext uri="{FF2B5EF4-FFF2-40B4-BE49-F238E27FC236}">
                <a16:creationId xmlns:a16="http://schemas.microsoft.com/office/drawing/2014/main" id="{DC6A1F77-DBC0-7ABB-2071-C1B9CBDF053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83188" y="2122725"/>
            <a:ext cx="3436063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PROCESS</a:t>
            </a:r>
            <a:endParaRPr dirty="0"/>
          </a:p>
        </p:txBody>
      </p:sp>
      <p:sp>
        <p:nvSpPr>
          <p:cNvPr id="690" name="Google Shape;690;p32">
            <a:extLst>
              <a:ext uri="{FF2B5EF4-FFF2-40B4-BE49-F238E27FC236}">
                <a16:creationId xmlns:a16="http://schemas.microsoft.com/office/drawing/2014/main" id="{21262545-97FE-A667-0B29-F1A6C2102CF0}"/>
              </a:ext>
            </a:extLst>
          </p:cNvPr>
          <p:cNvSpPr/>
          <p:nvPr/>
        </p:nvSpPr>
        <p:spPr>
          <a:xfrm>
            <a:off x="5109775" y="1874925"/>
            <a:ext cx="1085100" cy="108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  <p:sp>
        <p:nvSpPr>
          <p:cNvPr id="691" name="Google Shape;691;p32">
            <a:extLst>
              <a:ext uri="{FF2B5EF4-FFF2-40B4-BE49-F238E27FC236}">
                <a16:creationId xmlns:a16="http://schemas.microsoft.com/office/drawing/2014/main" id="{49532B79-E15F-CFA4-A537-C640E975FF4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161800" y="212857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2" name="Google Shape;692;p32">
            <a:extLst>
              <a:ext uri="{FF2B5EF4-FFF2-40B4-BE49-F238E27FC236}">
                <a16:creationId xmlns:a16="http://schemas.microsoft.com/office/drawing/2014/main" id="{1BA62D2D-F1C5-A4BB-FF87-31A9BED2B931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2">
            <a:extLst>
              <a:ext uri="{FF2B5EF4-FFF2-40B4-BE49-F238E27FC236}">
                <a16:creationId xmlns:a16="http://schemas.microsoft.com/office/drawing/2014/main" id="{2DF46A79-F03C-40E9-1BE2-8676A11AE62D}"/>
              </a:ext>
            </a:extLst>
          </p:cNvPr>
          <p:cNvSpPr/>
          <p:nvPr/>
        </p:nvSpPr>
        <p:spPr>
          <a:xfrm>
            <a:off x="1369951" y="3869000"/>
            <a:ext cx="4335524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4" name="Google Shape;694;p32">
            <a:extLst>
              <a:ext uri="{FF2B5EF4-FFF2-40B4-BE49-F238E27FC236}">
                <a16:creationId xmlns:a16="http://schemas.microsoft.com/office/drawing/2014/main" id="{1B9E4063-F2E2-E3BE-F12A-3CAF61865598}"/>
              </a:ext>
            </a:extLst>
          </p:cNvPr>
          <p:cNvCxnSpPr>
            <a:stCxn id="690" idx="2"/>
          </p:cNvCxnSpPr>
          <p:nvPr/>
        </p:nvCxnSpPr>
        <p:spPr>
          <a:xfrm>
            <a:off x="5652325" y="2960025"/>
            <a:ext cx="0" cy="97800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189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66143-39C3-9EB1-CD84-5BE2C14305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OUR PROCESS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CC35F2-416E-AAAA-F722-D3367FB6C9D8}"/>
              </a:ext>
            </a:extLst>
          </p:cNvPr>
          <p:cNvSpPr txBox="1">
            <a:spLocks/>
          </p:cNvSpPr>
          <p:nvPr/>
        </p:nvSpPr>
        <p:spPr>
          <a:xfrm>
            <a:off x="618824" y="1392075"/>
            <a:ext cx="603397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PIDT1 CONTROLLER &amp; CONTROL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993FD17-DDC2-A57F-E00E-380B17662BD8}"/>
                  </a:ext>
                </a:extLst>
              </p:cNvPr>
              <p:cNvSpPr txBox="1"/>
              <p:nvPr/>
            </p:nvSpPr>
            <p:spPr>
              <a:xfrm>
                <a:off x="618824" y="2730492"/>
                <a:ext cx="4557600" cy="886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FORMULA: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  <m:f>
                            <m:f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den>
                          </m:f>
                          <m:r>
                            <a:rPr lang="en-US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  <m:f>
                            <m:f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en-US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f>
                                <m:fPr>
                                  <m:ctrlPr>
                                    <a:rPr lang="en-US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s</m:t>
                                  </m:r>
                                </m:den>
                              </m:f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993FD17-DDC2-A57F-E00E-380B17662B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4" y="2730492"/>
                <a:ext cx="4557600" cy="886268"/>
              </a:xfrm>
              <a:prstGeom prst="rect">
                <a:avLst/>
              </a:prstGeom>
              <a:blipFill>
                <a:blip r:embed="rId2"/>
                <a:stretch>
                  <a:fillRect l="-402" t="-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2" name="Picture 4">
            <a:extLst>
              <a:ext uri="{FF2B5EF4-FFF2-40B4-BE49-F238E27FC236}">
                <a16:creationId xmlns:a16="http://schemas.microsoft.com/office/drawing/2014/main" id="{A5D4F64C-F0C4-978F-8F16-C28CF07C0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156" y="2372475"/>
            <a:ext cx="4871700" cy="189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19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419CF4-A280-804F-9319-F333AB5B8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478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A0815-084C-CE43-B3A9-95E2AA26B5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ARDUINO CODE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9978D69C-829B-4392-6896-AFFB18EC2594}"/>
              </a:ext>
            </a:extLst>
          </p:cNvPr>
          <p:cNvSpPr/>
          <p:nvPr/>
        </p:nvSpPr>
        <p:spPr>
          <a:xfrm>
            <a:off x="618825" y="1490400"/>
            <a:ext cx="1634400" cy="907200"/>
          </a:xfrm>
          <a:prstGeom prst="flowChartProcess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Share Tech" panose="020B0604020202020204" charset="0"/>
              </a:rPr>
              <a:t>IMU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39293AAE-E86B-BE84-065D-929D8743AD87}"/>
              </a:ext>
            </a:extLst>
          </p:cNvPr>
          <p:cNvSpPr/>
          <p:nvPr/>
        </p:nvSpPr>
        <p:spPr>
          <a:xfrm>
            <a:off x="6861955" y="1490400"/>
            <a:ext cx="1634400" cy="907200"/>
          </a:xfrm>
          <a:prstGeom prst="flowChartProcess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Share Tech" panose="020B0604020202020204" charset="0"/>
              </a:rPr>
              <a:t>MOTORS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3DAB77D1-A81C-43B3-C49F-4F9899191F0C}"/>
              </a:ext>
            </a:extLst>
          </p:cNvPr>
          <p:cNvCxnSpPr>
            <a:cxnSpLocks/>
            <a:stCxn id="9" idx="2"/>
            <a:endCxn id="5" idx="2"/>
          </p:cNvCxnSpPr>
          <p:nvPr/>
        </p:nvCxnSpPr>
        <p:spPr>
          <a:xfrm rot="5400000">
            <a:off x="4557590" y="-723965"/>
            <a:ext cx="12700" cy="6243130"/>
          </a:xfrm>
          <a:prstGeom prst="bentConnector3">
            <a:avLst>
              <a:gd name="adj1" fmla="val 8489764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0" name="Flowchart: Process 29">
            <a:extLst>
              <a:ext uri="{FF2B5EF4-FFF2-40B4-BE49-F238E27FC236}">
                <a16:creationId xmlns:a16="http://schemas.microsoft.com/office/drawing/2014/main" id="{988821CD-842A-A637-D7A3-C093F3C70B7D}"/>
              </a:ext>
            </a:extLst>
          </p:cNvPr>
          <p:cNvSpPr/>
          <p:nvPr/>
        </p:nvSpPr>
        <p:spPr>
          <a:xfrm>
            <a:off x="3694442" y="1488019"/>
            <a:ext cx="1634400" cy="907200"/>
          </a:xfrm>
          <a:prstGeom prst="flowChartProcess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Share Tech" panose="020B0604020202020204" charset="0"/>
              </a:rPr>
              <a:t>ARDUINO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4F8662A3-47BE-6668-0444-18FF36DB46DA}"/>
              </a:ext>
            </a:extLst>
          </p:cNvPr>
          <p:cNvCxnSpPr>
            <a:cxnSpLocks/>
            <a:stCxn id="5" idx="3"/>
            <a:endCxn id="30" idx="1"/>
          </p:cNvCxnSpPr>
          <p:nvPr/>
        </p:nvCxnSpPr>
        <p:spPr>
          <a:xfrm flipV="1">
            <a:off x="2253225" y="1941619"/>
            <a:ext cx="1441217" cy="238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69C30178-80C4-02FC-5C86-79BF56919B9D}"/>
              </a:ext>
            </a:extLst>
          </p:cNvPr>
          <p:cNvCxnSpPr>
            <a:cxnSpLocks/>
            <a:stCxn id="30" idx="3"/>
            <a:endCxn id="9" idx="1"/>
          </p:cNvCxnSpPr>
          <p:nvPr/>
        </p:nvCxnSpPr>
        <p:spPr>
          <a:xfrm>
            <a:off x="5328842" y="1941619"/>
            <a:ext cx="1533113" cy="238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838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52829-5B2C-5210-1B86-177644D193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824" y="411675"/>
            <a:ext cx="6820201" cy="577800"/>
          </a:xfrm>
        </p:spPr>
        <p:txBody>
          <a:bodyPr/>
          <a:lstStyle/>
          <a:p>
            <a:r>
              <a:rPr lang="en-US" dirty="0"/>
              <a:t>PARAMETERS OF THE DIFFERENCE EQUATION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2D3E10-1B6A-976B-92F5-212A5804CABB}"/>
              </a:ext>
            </a:extLst>
          </p:cNvPr>
          <p:cNvSpPr txBox="1"/>
          <p:nvPr/>
        </p:nvSpPr>
        <p:spPr>
          <a:xfrm>
            <a:off x="618823" y="1272428"/>
            <a:ext cx="6629701" cy="632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//MOTOR1 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upp1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 = { 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0.037556772508577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0.030728268395416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ypp1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 = { 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-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D66FA-F963-E605-D383-59D05D172872}"/>
              </a:ext>
            </a:extLst>
          </p:cNvPr>
          <p:cNvSpPr txBox="1"/>
          <p:nvPr/>
        </p:nvSpPr>
        <p:spPr>
          <a:xfrm>
            <a:off x="618823" y="2008069"/>
            <a:ext cx="4643436" cy="811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//MOTOR2</a:t>
            </a:r>
            <a:endParaRPr lang="en-US" b="0" dirty="0">
              <a:solidFill>
                <a:srgbClr val="0CA1A6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upp2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 = { -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13.100701652605988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13.043720316359739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ypp2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 = { 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-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797CF6A-342C-F5ED-3B3C-7DA9D8BADA1D}"/>
                  </a:ext>
                </a:extLst>
              </p:cNvPr>
              <p:cNvSpPr txBox="1"/>
              <p:nvPr/>
            </p:nvSpPr>
            <p:spPr>
              <a:xfrm>
                <a:off x="725174" y="3187487"/>
                <a:ext cx="3457678" cy="6835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i="1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FORMULA FOR FIRST-ORDER HOLDER(</a:t>
                </a:r>
                <a:r>
                  <a:rPr lang="en-US" i="1" dirty="0" err="1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FoH</a:t>
                </a:r>
                <a:r>
                  <a:rPr lang="en-US" i="1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i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797CF6A-342C-F5ED-3B3C-7DA9D8BADA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174" y="3187487"/>
                <a:ext cx="3457678" cy="683585"/>
              </a:xfrm>
              <a:prstGeom prst="rect">
                <a:avLst/>
              </a:prstGeom>
              <a:blipFill>
                <a:blip r:embed="rId2"/>
                <a:stretch>
                  <a:fillRect l="-3175" t="-8929" r="-22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4559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C58D-3EC9-5904-3A66-32E0A62425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323850"/>
            <a:ext cx="8620124" cy="4537612"/>
          </a:xfrm>
        </p:spPr>
        <p:txBody>
          <a:bodyPr/>
          <a:lstStyle/>
          <a:p>
            <a:pPr>
              <a:lnSpc>
                <a:spcPts val="1425"/>
              </a:lnSpc>
            </a:pP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controller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pos,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target_pos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esc_pin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             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ups,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upt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yps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upp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[],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[]) {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</a:t>
            </a:r>
            <a:r>
              <a:rPr lang="en-US" sz="1500" b="0" dirty="0" err="1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filtrare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pos_actual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smooth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(pos));</a:t>
            </a:r>
            <a:r>
              <a:rPr lang="en-US" sz="15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</a:t>
            </a:r>
            <a:r>
              <a:rPr lang="en-US" sz="1500" b="0" dirty="0" err="1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unghiul</a:t>
            </a:r>
            <a:r>
              <a:rPr lang="en-US" sz="15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actual al </a:t>
            </a:r>
            <a:r>
              <a:rPr lang="en-US" sz="1500" b="0" dirty="0" err="1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ansamblului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//PID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up =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target_pos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pos_actual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(up &lt; 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&amp;&amp; up &gt; -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up = 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utp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upp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 * up + </a:t>
            </a:r>
            <a:r>
              <a:rPr lang="en-US" sz="15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upp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 * ups + </a:t>
            </a:r>
            <a:r>
              <a:rPr lang="en-US" sz="15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upp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upt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ytp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yps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5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ypp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 -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15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ypp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//for not stacking too much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ytp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&lt; -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ytp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ytp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ytp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utp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ytp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 and errors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upt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ups;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ups = up;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ypt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yps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yps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5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5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yp</a:t>
            </a: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sz="15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1342839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>
          <a:extLst>
            <a:ext uri="{FF2B5EF4-FFF2-40B4-BE49-F238E27FC236}">
              <a16:creationId xmlns:a16="http://schemas.microsoft.com/office/drawing/2014/main" id="{ACF187DA-C51D-CC79-6FDD-E6E6A8CD0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>
            <a:extLst>
              <a:ext uri="{FF2B5EF4-FFF2-40B4-BE49-F238E27FC236}">
                <a16:creationId xmlns:a16="http://schemas.microsoft.com/office/drawing/2014/main" id="{A8A00390-F175-FF65-FA61-AA73E161840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83188" y="2122725"/>
            <a:ext cx="4455612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PAST FAILURES</a:t>
            </a:r>
            <a:endParaRPr dirty="0"/>
          </a:p>
        </p:txBody>
      </p:sp>
      <p:sp>
        <p:nvSpPr>
          <p:cNvPr id="690" name="Google Shape;690;p32">
            <a:extLst>
              <a:ext uri="{FF2B5EF4-FFF2-40B4-BE49-F238E27FC236}">
                <a16:creationId xmlns:a16="http://schemas.microsoft.com/office/drawing/2014/main" id="{F5DF5121-2C37-800C-1252-44562D15F5CB}"/>
              </a:ext>
            </a:extLst>
          </p:cNvPr>
          <p:cNvSpPr/>
          <p:nvPr/>
        </p:nvSpPr>
        <p:spPr>
          <a:xfrm>
            <a:off x="7107381" y="1874925"/>
            <a:ext cx="1085100" cy="108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  <p:sp>
        <p:nvSpPr>
          <p:cNvPr id="691" name="Google Shape;691;p32">
            <a:extLst>
              <a:ext uri="{FF2B5EF4-FFF2-40B4-BE49-F238E27FC236}">
                <a16:creationId xmlns:a16="http://schemas.microsoft.com/office/drawing/2014/main" id="{13C99BF4-1FCC-34FB-3109-D52FFBAE3E2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9406" y="212857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03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2" name="Google Shape;692;p32">
            <a:extLst>
              <a:ext uri="{FF2B5EF4-FFF2-40B4-BE49-F238E27FC236}">
                <a16:creationId xmlns:a16="http://schemas.microsoft.com/office/drawing/2014/main" id="{727B4ECC-9FA1-63F4-05C2-411EB7D22DC3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2">
            <a:extLst>
              <a:ext uri="{FF2B5EF4-FFF2-40B4-BE49-F238E27FC236}">
                <a16:creationId xmlns:a16="http://schemas.microsoft.com/office/drawing/2014/main" id="{5DAE51B8-CB3E-D5F0-F8C4-C66A17A8DC95}"/>
              </a:ext>
            </a:extLst>
          </p:cNvPr>
          <p:cNvSpPr/>
          <p:nvPr/>
        </p:nvSpPr>
        <p:spPr>
          <a:xfrm>
            <a:off x="1369950" y="3869000"/>
            <a:ext cx="6279981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4" name="Google Shape;694;p32">
            <a:extLst>
              <a:ext uri="{FF2B5EF4-FFF2-40B4-BE49-F238E27FC236}">
                <a16:creationId xmlns:a16="http://schemas.microsoft.com/office/drawing/2014/main" id="{F60D3699-9C2C-CCE8-E7E7-1F7625DD59EA}"/>
              </a:ext>
            </a:extLst>
          </p:cNvPr>
          <p:cNvCxnSpPr>
            <a:stCxn id="690" idx="2"/>
          </p:cNvCxnSpPr>
          <p:nvPr/>
        </p:nvCxnSpPr>
        <p:spPr>
          <a:xfrm>
            <a:off x="7649931" y="2960025"/>
            <a:ext cx="0" cy="97800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68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5E16394D-E622-98B5-5086-55CC05A25A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53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47"/>
          <p:cNvSpPr txBox="1">
            <a:spLocks noGrp="1"/>
          </p:cNvSpPr>
          <p:nvPr>
            <p:ph type="title"/>
          </p:nvPr>
        </p:nvSpPr>
        <p:spPr>
          <a:xfrm>
            <a:off x="1311175" y="2009996"/>
            <a:ext cx="637045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Obama</a:t>
            </a:r>
            <a:endParaRPr dirty="0"/>
          </a:p>
        </p:txBody>
      </p:sp>
      <p:sp>
        <p:nvSpPr>
          <p:cNvPr id="1358" name="Google Shape;1358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9" name="Google Shape;1359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0" name="Google Shape;1360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3" name="Google Shape;1363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4" name="Google Shape;1364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2684BC-2561-A028-63AB-30B11C8F0A4B}"/>
              </a:ext>
            </a:extLst>
          </p:cNvPr>
          <p:cNvSpPr/>
          <p:nvPr/>
        </p:nvSpPr>
        <p:spPr>
          <a:xfrm>
            <a:off x="2361600" y="3880800"/>
            <a:ext cx="4269600" cy="80640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PAST FAILURES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 idx="4"/>
          </p:nvPr>
        </p:nvSpPr>
        <p:spPr>
          <a:xfrm>
            <a:off x="349575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PROCESS</a:t>
            </a:r>
            <a:endParaRPr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PLANNING</a:t>
            </a:r>
            <a:endParaRPr dirty="0"/>
          </a:p>
        </p:txBody>
      </p:sp>
      <p:sp>
        <p:nvSpPr>
          <p:cNvPr id="477" name="Google Shape;477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1" name="Google Shape;481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03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482" name="Google Shape;482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5" name="Google Shape;485;p27"/>
          <p:cNvCxnSpPr>
            <a:stCxn id="482" idx="1"/>
            <a:endCxn id="477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79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27"/>
          <p:cNvCxnSpPr>
            <a:stCxn id="484" idx="1"/>
            <a:endCxn id="481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8" name="Google Shape;488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1" name="Google Shape;491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2" name="Google Shape;492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9" name="Google Shape;499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-getting an overall idea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-brainstorming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-can we do it?</a:t>
            </a:r>
            <a:endParaRPr dirty="0"/>
          </a:p>
        </p:txBody>
      </p:sp>
      <p:sp>
        <p:nvSpPr>
          <p:cNvPr id="508" name="Google Shape;508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PLANNING</a:t>
            </a:r>
            <a:endParaRPr dirty="0"/>
          </a:p>
        </p:txBody>
      </p:sp>
      <p:grpSp>
        <p:nvGrpSpPr>
          <p:cNvPr id="509" name="Google Shape;509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10" name="Google Shape;510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483;p27">
            <a:extLst>
              <a:ext uri="{FF2B5EF4-FFF2-40B4-BE49-F238E27FC236}">
                <a16:creationId xmlns:a16="http://schemas.microsoft.com/office/drawing/2014/main" id="{62D715AD-2D7C-D0F5-E58B-E86BD0ADE6F4}"/>
              </a:ext>
            </a:extLst>
          </p:cNvPr>
          <p:cNvSpPr/>
          <p:nvPr/>
        </p:nvSpPr>
        <p:spPr>
          <a:xfrm>
            <a:off x="5546513" y="1771675"/>
            <a:ext cx="1700950" cy="17310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491;p27">
            <a:extLst>
              <a:ext uri="{FF2B5EF4-FFF2-40B4-BE49-F238E27FC236}">
                <a16:creationId xmlns:a16="http://schemas.microsoft.com/office/drawing/2014/main" id="{0A9879E7-D867-109B-3F9A-3FB2CC2890F5}"/>
              </a:ext>
            </a:extLst>
          </p:cNvPr>
          <p:cNvGrpSpPr/>
          <p:nvPr/>
        </p:nvGrpSpPr>
        <p:grpSpPr>
          <a:xfrm>
            <a:off x="5902023" y="2031611"/>
            <a:ext cx="1191367" cy="1218921"/>
            <a:chOff x="3095745" y="3805393"/>
            <a:chExt cx="352840" cy="354717"/>
          </a:xfrm>
        </p:grpSpPr>
        <p:sp>
          <p:nvSpPr>
            <p:cNvPr id="5" name="Google Shape;492;p27">
              <a:extLst>
                <a:ext uri="{FF2B5EF4-FFF2-40B4-BE49-F238E27FC236}">
                  <a16:creationId xmlns:a16="http://schemas.microsoft.com/office/drawing/2014/main" id="{7A770E1E-751E-B2B3-9589-50CB3B83B5A3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93;p27">
              <a:extLst>
                <a:ext uri="{FF2B5EF4-FFF2-40B4-BE49-F238E27FC236}">
                  <a16:creationId xmlns:a16="http://schemas.microsoft.com/office/drawing/2014/main" id="{ACEF7387-CE05-8A29-496C-063348C65DC7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94;p27">
              <a:extLst>
                <a:ext uri="{FF2B5EF4-FFF2-40B4-BE49-F238E27FC236}">
                  <a16:creationId xmlns:a16="http://schemas.microsoft.com/office/drawing/2014/main" id="{5A7C5868-E968-51E7-DA11-539D56C5D1EE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95;p27">
              <a:extLst>
                <a:ext uri="{FF2B5EF4-FFF2-40B4-BE49-F238E27FC236}">
                  <a16:creationId xmlns:a16="http://schemas.microsoft.com/office/drawing/2014/main" id="{F7822828-0E2B-6D7F-8135-1BF4AE55CE73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96;p27">
              <a:extLst>
                <a:ext uri="{FF2B5EF4-FFF2-40B4-BE49-F238E27FC236}">
                  <a16:creationId xmlns:a16="http://schemas.microsoft.com/office/drawing/2014/main" id="{637D77C4-E978-5B07-BC03-FCD35EA1CD0B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97;p27">
              <a:extLst>
                <a:ext uri="{FF2B5EF4-FFF2-40B4-BE49-F238E27FC236}">
                  <a16:creationId xmlns:a16="http://schemas.microsoft.com/office/drawing/2014/main" id="{93FA5A7F-4DA2-5999-BADC-202C1A7016E5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UNDERSTANDING THE PROBLEM</a:t>
            </a:r>
            <a:endParaRPr sz="3000"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2"/>
          </p:nvPr>
        </p:nvSpPr>
        <p:spPr>
          <a:xfrm>
            <a:off x="6054555" y="171100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MONEY</a:t>
            </a:r>
            <a:endParaRPr dirty="0"/>
          </a:p>
        </p:txBody>
      </p:sp>
      <p:sp>
        <p:nvSpPr>
          <p:cNvPr id="603" name="Google Shape;603;p30"/>
          <p:cNvSpPr txBox="1">
            <a:spLocks noGrp="1"/>
          </p:cNvSpPr>
          <p:nvPr>
            <p:ph type="ctrTitle" idx="4"/>
          </p:nvPr>
        </p:nvSpPr>
        <p:spPr>
          <a:xfrm>
            <a:off x="1217633" y="312745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TO?</a:t>
            </a:r>
            <a:endParaRPr dirty="0"/>
          </a:p>
        </p:txBody>
      </p:sp>
      <p:sp>
        <p:nvSpPr>
          <p:cNvPr id="605" name="Google Shape;605;p30"/>
          <p:cNvSpPr txBox="1">
            <a:spLocks noGrp="1"/>
          </p:cNvSpPr>
          <p:nvPr>
            <p:ph type="ctrTitle"/>
          </p:nvPr>
        </p:nvSpPr>
        <p:spPr>
          <a:xfrm>
            <a:off x="1207079" y="1672823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</a:t>
            </a:r>
            <a:endParaRPr dirty="0"/>
          </a:p>
        </p:txBody>
      </p:sp>
      <p:sp>
        <p:nvSpPr>
          <p:cNvPr id="609" name="Google Shape;609;p30"/>
          <p:cNvSpPr txBox="1">
            <a:spLocks noGrp="1"/>
          </p:cNvSpPr>
          <p:nvPr>
            <p:ph type="ctrTitle" idx="6"/>
          </p:nvPr>
        </p:nvSpPr>
        <p:spPr>
          <a:xfrm>
            <a:off x="6054555" y="3077239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LEARNING</a:t>
            </a:r>
            <a:endParaRPr dirty="0"/>
          </a:p>
        </p:txBody>
      </p:sp>
      <p:sp>
        <p:nvSpPr>
          <p:cNvPr id="610" name="Google Shape;610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4" name="Google Shape;614;p30"/>
          <p:cNvCxnSpPr>
            <a:stCxn id="610" idx="3"/>
            <a:endCxn id="612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2" idx="2"/>
            <a:endCxn id="611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6" name="Google Shape;616;p30"/>
          <p:cNvCxnSpPr>
            <a:stCxn id="611" idx="3"/>
            <a:endCxn id="613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7" name="Google Shape;617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8" name="Google Shape;618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" name="Google Shape;623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4" name="Google Shape;624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2" name="Google Shape;632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" name="Google Shape;637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8" name="Google Shape;638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SIMPLYFYING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D63482-7CEC-93AC-5894-078600623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31" y="1895449"/>
            <a:ext cx="3158151" cy="1930401"/>
          </a:xfrm>
          <a:prstGeom prst="rect">
            <a:avLst/>
          </a:prstGeom>
        </p:spPr>
      </p:pic>
      <p:sp>
        <p:nvSpPr>
          <p:cNvPr id="8" name="Google Shape;659;p31">
            <a:extLst>
              <a:ext uri="{FF2B5EF4-FFF2-40B4-BE49-F238E27FC236}">
                <a16:creationId xmlns:a16="http://schemas.microsoft.com/office/drawing/2014/main" id="{7A52A356-1ABE-63FC-CF88-9F04877C6D01}"/>
              </a:ext>
            </a:extLst>
          </p:cNvPr>
          <p:cNvSpPr txBox="1">
            <a:spLocks/>
          </p:cNvSpPr>
          <p:nvPr/>
        </p:nvSpPr>
        <p:spPr>
          <a:xfrm>
            <a:off x="4027833" y="2282849"/>
            <a:ext cx="108833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===&gt;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/>
          <p:cNvSpPr txBox="1">
            <a:spLocks noGrp="1"/>
          </p:cNvSpPr>
          <p:nvPr>
            <p:ph type="ctrTitle"/>
          </p:nvPr>
        </p:nvSpPr>
        <p:spPr>
          <a:xfrm>
            <a:off x="4572000" y="1820201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3"/>
              </a:rPr>
              <a:t>PLANNING</a:t>
            </a:r>
            <a:endParaRPr dirty="0"/>
          </a:p>
        </p:txBody>
      </p:sp>
      <p:sp>
        <p:nvSpPr>
          <p:cNvPr id="690" name="Google Shape;690;p32"/>
          <p:cNvSpPr/>
          <p:nvPr/>
        </p:nvSpPr>
        <p:spPr>
          <a:xfrm>
            <a:off x="2829300" y="1820201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2"/>
          <p:cNvSpPr txBox="1">
            <a:spLocks noGrp="1"/>
          </p:cNvSpPr>
          <p:nvPr>
            <p:ph type="title" idx="2"/>
          </p:nvPr>
        </p:nvSpPr>
        <p:spPr>
          <a:xfrm>
            <a:off x="2881325" y="2073851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2" name="Google Shape;692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2"/>
          <p:cNvSpPr/>
          <p:nvPr/>
        </p:nvSpPr>
        <p:spPr>
          <a:xfrm>
            <a:off x="1369950" y="3869000"/>
            <a:ext cx="2001900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4" name="Google Shape;694;p32"/>
          <p:cNvCxnSpPr>
            <a:stCxn id="690" idx="2"/>
          </p:cNvCxnSpPr>
          <p:nvPr/>
        </p:nvCxnSpPr>
        <p:spPr>
          <a:xfrm>
            <a:off x="3371850" y="2905301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165637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PLANNING</a:t>
            </a:r>
            <a:endParaRPr dirty="0"/>
          </a:p>
        </p:txBody>
      </p:sp>
      <p:sp>
        <p:nvSpPr>
          <p:cNvPr id="5" name="Google Shape;700;p33">
            <a:extLst>
              <a:ext uri="{FF2B5EF4-FFF2-40B4-BE49-F238E27FC236}">
                <a16:creationId xmlns:a16="http://schemas.microsoft.com/office/drawing/2014/main" id="{E10AA504-E516-46EF-E3DC-B424912FB90C}"/>
              </a:ext>
            </a:extLst>
          </p:cNvPr>
          <p:cNvSpPr txBox="1">
            <a:spLocks/>
          </p:cNvSpPr>
          <p:nvPr/>
        </p:nvSpPr>
        <p:spPr>
          <a:xfrm>
            <a:off x="618825" y="2244379"/>
            <a:ext cx="8141353" cy="654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DATA COLLECTION &amp; FILTERING WITH BUTTERWORTH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C3158ED-0C9D-E185-4C9A-D8586C386E91}"/>
                  </a:ext>
                </a:extLst>
              </p:cNvPr>
              <p:cNvSpPr txBox="1"/>
              <p:nvPr/>
            </p:nvSpPr>
            <p:spPr>
              <a:xfrm>
                <a:off x="747000" y="3153600"/>
                <a:ext cx="3056400" cy="12505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000" i="1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FORMULA: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sz="20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sz="200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00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𝜔</m:t>
                                          </m:r>
                                        </m:e>
                                        <m:sub>
                                          <m:r>
                                            <a:rPr lang="en-US" sz="200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00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C3158ED-0C9D-E185-4C9A-D8586C386E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000" y="3153600"/>
                <a:ext cx="3056400" cy="1250535"/>
              </a:xfrm>
              <a:prstGeom prst="rect">
                <a:avLst/>
              </a:prstGeom>
              <a:blipFill>
                <a:blip r:embed="rId3"/>
                <a:stretch>
                  <a:fillRect l="-5190" t="-63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E97C9-630C-F8C3-8FA0-B30E7119D8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MOTOR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5328FB-308B-B990-55BE-DB0CD5538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26" y="1074314"/>
            <a:ext cx="3627236" cy="28146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C08DD4A-6705-6201-72EC-8CE7A096D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6525" y="1074316"/>
            <a:ext cx="3627236" cy="2814656"/>
          </a:xfrm>
          <a:prstGeom prst="rect">
            <a:avLst/>
          </a:prstGeom>
        </p:spPr>
      </p:pic>
      <p:sp>
        <p:nvSpPr>
          <p:cNvPr id="5" name="Google Shape;659;p31">
            <a:extLst>
              <a:ext uri="{FF2B5EF4-FFF2-40B4-BE49-F238E27FC236}">
                <a16:creationId xmlns:a16="http://schemas.microsoft.com/office/drawing/2014/main" id="{131F8731-A5FC-FF59-CF45-625203026633}"/>
              </a:ext>
            </a:extLst>
          </p:cNvPr>
          <p:cNvSpPr txBox="1">
            <a:spLocks/>
          </p:cNvSpPr>
          <p:nvPr/>
        </p:nvSpPr>
        <p:spPr>
          <a:xfrm>
            <a:off x="4083976" y="2192743"/>
            <a:ext cx="108833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===&gt;</a:t>
            </a:r>
          </a:p>
        </p:txBody>
      </p:sp>
    </p:spTree>
    <p:extLst>
      <p:ext uri="{BB962C8B-B14F-4D97-AF65-F5344CB8AC3E}">
        <p14:creationId xmlns:p14="http://schemas.microsoft.com/office/powerpoint/2010/main" val="1123786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29164-55E7-CCFB-7423-D98D0116F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0959A-5F8D-F146-6E40-F70972545E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MOTOR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B86F27-1672-D7C5-DAC0-83C98AF31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26" y="1074314"/>
            <a:ext cx="3627236" cy="28146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45A9EB-9715-BA69-92C2-0B6B0AD0B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6525" y="1074316"/>
            <a:ext cx="3627236" cy="2814656"/>
          </a:xfrm>
          <a:prstGeom prst="rect">
            <a:avLst/>
          </a:prstGeom>
        </p:spPr>
      </p:pic>
      <p:sp>
        <p:nvSpPr>
          <p:cNvPr id="5" name="Google Shape;659;p31">
            <a:extLst>
              <a:ext uri="{FF2B5EF4-FFF2-40B4-BE49-F238E27FC236}">
                <a16:creationId xmlns:a16="http://schemas.microsoft.com/office/drawing/2014/main" id="{07EF71A7-80E7-C834-945C-11595078D168}"/>
              </a:ext>
            </a:extLst>
          </p:cNvPr>
          <p:cNvSpPr txBox="1">
            <a:spLocks/>
          </p:cNvSpPr>
          <p:nvPr/>
        </p:nvSpPr>
        <p:spPr>
          <a:xfrm>
            <a:off x="4145906" y="2192740"/>
            <a:ext cx="108833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===&gt;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C552E7-A3F5-6498-5666-4B353B24AE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526" y="1074313"/>
            <a:ext cx="3627235" cy="28146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77C7F0-88CE-39CC-A1FB-1D9DE930D7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6524" y="1074312"/>
            <a:ext cx="3627235" cy="281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93681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377</Words>
  <Application>Microsoft Office PowerPoint</Application>
  <PresentationFormat>On-screen Show (16:9)</PresentationFormat>
  <Paragraphs>52</Paragraphs>
  <Slides>18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Consolas</vt:lpstr>
      <vt:lpstr>Fira Sans Extra Condensed Medium</vt:lpstr>
      <vt:lpstr>Maven Pro</vt:lpstr>
      <vt:lpstr>Fira Sans Condensed Medium</vt:lpstr>
      <vt:lpstr>Cambria Math</vt:lpstr>
      <vt:lpstr>Share Tech</vt:lpstr>
      <vt:lpstr>Advent Pro SemiBold</vt:lpstr>
      <vt:lpstr>Data Science Consulting by Slidesgo</vt:lpstr>
      <vt:lpstr>SELF BALANCING 1AXIS DRONE</vt:lpstr>
      <vt:lpstr>PAST FAILURES</vt:lpstr>
      <vt:lpstr>PLANNING</vt:lpstr>
      <vt:lpstr>UNDERSTANDING THE PROBLEM</vt:lpstr>
      <vt:lpstr>SIMPLYFYING</vt:lpstr>
      <vt:lpstr>PLANNING</vt:lpstr>
      <vt:lpstr>PLANNING</vt:lpstr>
      <vt:lpstr>MOTOR 1</vt:lpstr>
      <vt:lpstr>MOTOR 2</vt:lpstr>
      <vt:lpstr>OUR PROCESS</vt:lpstr>
      <vt:lpstr>OUR PROCESS</vt:lpstr>
      <vt:lpstr>PowerPoint Presentation</vt:lpstr>
      <vt:lpstr>ARDUINO CODE</vt:lpstr>
      <vt:lpstr>PARAMETERS OF THE DIFFERENCE EQUATION</vt:lpstr>
      <vt:lpstr>float controller(float pos, float target_pos, int esc_pin,                  float &amp;ups, float &amp;upt, float &amp;yps, float &amp;ypt, float upp[], float ypp[]) {    //filtrare   float pos_actual = filter(smooth(pos)); //unghiul actual al ansamblului    //PID   float up = target_pos - pos_actual;   if(up &lt; 3 &amp;&amp; up &gt; -3) up = 0;   float utp = upp[0] * up + upp[1] * ups + upp[2] * upt;   float ytp = -yps * ypp[1] - ypt * ypp[2];    //for not stacking too much   if(ytp &lt; -500) ytp = -500;   if(ytp &gt; 500) ytp = 500;   float yp = utp + ytp;   // and errors   upt = ups;   ups = up;   ypt = yps;   yps = yp;    return yp; }</vt:lpstr>
      <vt:lpstr>PAST FAILURES</vt:lpstr>
      <vt:lpstr>PowerPoint Presentation</vt:lpstr>
      <vt:lpstr>THANKS Obama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Tase Mihai</cp:lastModifiedBy>
  <cp:revision>29</cp:revision>
  <dcterms:modified xsi:type="dcterms:W3CDTF">2025-02-03T13:37:31Z</dcterms:modified>
</cp:coreProperties>
</file>